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Evolventa" panose="020B0604020202020204" charset="0"/>
      <p:regular r:id="rId10"/>
    </p:embeddedFont>
    <p:embeddedFont>
      <p:font typeface="Evolventa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28" userDrawn="1">
          <p15:clr>
            <a:srgbClr val="A4A3A4"/>
          </p15:clr>
        </p15:guide>
        <p15:guide id="3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9CDC"/>
    <a:srgbClr val="3242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595" autoAdjust="0"/>
  </p:normalViewPr>
  <p:slideViewPr>
    <p:cSldViewPr>
      <p:cViewPr>
        <p:scale>
          <a:sx n="50" d="100"/>
          <a:sy n="50" d="100"/>
        </p:scale>
        <p:origin x="226" y="295"/>
      </p:cViewPr>
      <p:guideLst>
        <p:guide orient="horz" pos="2160"/>
        <p:guide pos="528"/>
        <p:guide pos="57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notesMaster" Target="notesMasters/notesMaster1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5369A-201E-4336-A2DC-DE5D62D54926}" type="datetimeFigureOut">
              <a:rPr lang="uk-UA" smtClean="0"/>
              <a:t>05.05.2026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4EF1B4-5852-4465-AB5F-4483D6029D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3868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212" y="9715498"/>
            <a:ext cx="2133600" cy="365125"/>
          </a:xfrm>
          <a:prstGeom prst="rect">
            <a:avLst/>
          </a:prstGeom>
        </p:spPr>
        <p:txBody>
          <a:bodyPr/>
          <a:lstStyle/>
          <a:p>
            <a:fld id="{AED1A6B6-6235-4529-A010-594747816185}" type="datetime1">
              <a:rPr lang="en-US" smtClean="0"/>
              <a:t>5/5/2026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96200" y="9715499"/>
            <a:ext cx="2895600" cy="365125"/>
          </a:xfrm>
        </p:spPr>
        <p:txBody>
          <a:bodyPr/>
          <a:lstStyle>
            <a:lvl1pPr>
              <a:defRPr sz="25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5849600" y="9715500"/>
            <a:ext cx="2133600" cy="365125"/>
          </a:xfrm>
        </p:spPr>
        <p:txBody>
          <a:bodyPr/>
          <a:lstStyle>
            <a:lvl1pPr>
              <a:defRPr sz="25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  <p:sp>
        <p:nvSpPr>
          <p:cNvPr id="8" name="Місце для зображення 7"/>
          <p:cNvSpPr>
            <a:spLocks noGrp="1"/>
          </p:cNvSpPr>
          <p:nvPr>
            <p:ph type="pic" sz="quarter" idx="13"/>
          </p:nvPr>
        </p:nvSpPr>
        <p:spPr>
          <a:xfrm>
            <a:off x="9144000" y="0"/>
            <a:ext cx="9144000" cy="93345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BD9E5D1B-05E1-47CC-9302-C63CC528BADF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A80DE2E4-1F12-4F10-8835-B7DB4D387A6F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8" name="Місце для діаграми 7"/>
          <p:cNvSpPr>
            <a:spLocks noGrp="1"/>
          </p:cNvSpPr>
          <p:nvPr>
            <p:ph type="chart" sz="quarter" idx="13"/>
          </p:nvPr>
        </p:nvSpPr>
        <p:spPr>
          <a:xfrm>
            <a:off x="9144000" y="419100"/>
            <a:ext cx="8229600" cy="4038600"/>
          </a:xfrm>
        </p:spPr>
        <p:txBody>
          <a:bodyPr/>
          <a:lstStyle/>
          <a:p>
            <a:endParaRPr lang="uk-UA"/>
          </a:p>
        </p:txBody>
      </p:sp>
      <p:sp>
        <p:nvSpPr>
          <p:cNvPr id="10" name="Місце для діаграми 9"/>
          <p:cNvSpPr>
            <a:spLocks noGrp="1"/>
          </p:cNvSpPr>
          <p:nvPr>
            <p:ph type="chart" sz="quarter" idx="14"/>
          </p:nvPr>
        </p:nvSpPr>
        <p:spPr>
          <a:xfrm>
            <a:off x="9144000" y="5087937"/>
            <a:ext cx="8229600" cy="41148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42900"/>
            <a:ext cx="8839200" cy="12191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76500"/>
            <a:ext cx="4114800" cy="685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476500"/>
            <a:ext cx="4038600" cy="685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8C62F1BB-E08C-4E4E-A000-F20109B56E37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9" name="Місце для зображення 8"/>
          <p:cNvSpPr>
            <a:spLocks noGrp="1"/>
          </p:cNvSpPr>
          <p:nvPr>
            <p:ph type="pic" sz="quarter" idx="13"/>
          </p:nvPr>
        </p:nvSpPr>
        <p:spPr>
          <a:xfrm>
            <a:off x="10515600" y="342900"/>
            <a:ext cx="6858000" cy="8915400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CF8E628A-0E76-4B3A-949A-90BB4C28C84A}" type="datetime1">
              <a:rPr lang="en-US" smtClean="0"/>
              <a:t>5/5/2026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369F4231-154A-42C9-BDC3-C914CE14DF21}" type="datetime1">
              <a:rPr lang="en-US" smtClean="0"/>
              <a:t>5/5/2026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989" y="419099"/>
            <a:ext cx="4052703" cy="26670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419100"/>
            <a:ext cx="12344400" cy="8839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1990" y="3086101"/>
            <a:ext cx="4052702" cy="61722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2DE8421D-DC7D-47F2-ABA0-777BA0517A37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362700"/>
            <a:ext cx="8229600" cy="72277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495300"/>
            <a:ext cx="8229599" cy="575197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2330" y="7200900"/>
            <a:ext cx="8211670" cy="1947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B6F04722-ADA8-4873-BDCD-936A38E77F78}" type="datetime1">
              <a:rPr lang="en-US" smtClean="0"/>
              <a:t>5/5/2026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  <p:sp>
        <p:nvSpPr>
          <p:cNvPr id="9" name="Місце для таблиці 8"/>
          <p:cNvSpPr>
            <a:spLocks noGrp="1"/>
          </p:cNvSpPr>
          <p:nvPr>
            <p:ph type="tbl" sz="quarter" idx="13"/>
          </p:nvPr>
        </p:nvSpPr>
        <p:spPr>
          <a:xfrm>
            <a:off x="9296400" y="495300"/>
            <a:ext cx="8077200" cy="8653462"/>
          </a:xfrm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1989" y="9560857"/>
            <a:ext cx="2133600" cy="365125"/>
          </a:xfrm>
          <a:prstGeom prst="rect">
            <a:avLst/>
          </a:prstGeom>
        </p:spPr>
        <p:txBody>
          <a:bodyPr/>
          <a:lstStyle/>
          <a:p>
            <a:fld id="{A8C4CEB1-2191-46C6-9785-AA4E3E52859E}" type="datetime1">
              <a:rPr lang="en-US" smtClean="0"/>
              <a:t>5/5/2026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342900"/>
            <a:ext cx="16459200" cy="1219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0259" y="1866900"/>
            <a:ext cx="16423341" cy="708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9560858"/>
            <a:ext cx="11049000" cy="3673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40000" y="95630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7489231"/>
            <a:ext cx="106143" cy="966473"/>
            <a:chOff x="0" y="0"/>
            <a:chExt cx="626900" cy="57081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6900" cy="5708159"/>
            </a:xfrm>
            <a:custGeom>
              <a:avLst/>
              <a:gdLst/>
              <a:ahLst/>
              <a:cxnLst/>
              <a:rect l="l" t="t" r="r" b="b"/>
              <a:pathLst>
                <a:path w="626900" h="5708159">
                  <a:moveTo>
                    <a:pt x="0" y="0"/>
                  </a:moveTo>
                  <a:lnTo>
                    <a:pt x="626900" y="0"/>
                  </a:lnTo>
                  <a:lnTo>
                    <a:pt x="626900" y="5708159"/>
                  </a:lnTo>
                  <a:lnTo>
                    <a:pt x="0" y="5708159"/>
                  </a:lnTo>
                  <a:close/>
                </a:path>
              </a:pathLst>
            </a:custGeom>
            <a:solidFill>
              <a:srgbClr val="FCE05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626900" cy="57557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3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43000" y="3362548"/>
            <a:ext cx="2077962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1"/>
              </a:lnSpc>
            </a:pPr>
            <a:r>
              <a:rPr lang="ru-RU" sz="3565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МІЖНАРОДНА НАУКОВО-ПРАКТИЧНА КОНФЕРЕНЦІЯ </a:t>
            </a:r>
          </a:p>
          <a:p>
            <a:pPr>
              <a:lnSpc>
                <a:spcPts val="4991"/>
              </a:lnSpc>
            </a:pPr>
            <a:r>
              <a:rPr lang="ru-RU" sz="3565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«ОБРОБКА ДАНИХ: МОДЕЛІ, МЕТОДИ ТА ТЕХНОЛОГІЇ» ОДММТ-2026</a:t>
            </a:r>
            <a:endParaRPr lang="en-US" sz="3565" b="1" dirty="0" smtClean="0">
              <a:solidFill>
                <a:srgbClr val="FFFFFF"/>
              </a:solidFill>
              <a:latin typeface="Opinion Pro Ex" panose="02010000030000000004" pitchFamily="50" charset="0"/>
            </a:endParaRPr>
          </a:p>
          <a:p>
            <a:pPr>
              <a:lnSpc>
                <a:spcPts val="4991"/>
              </a:lnSpc>
            </a:pPr>
            <a:r>
              <a:rPr lang="ru-RU" sz="2500" b="1" dirty="0">
                <a:solidFill>
                  <a:srgbClr val="269CDC"/>
                </a:solidFill>
                <a:latin typeface="Opinion Pro Ex" panose="02010000030000000004" pitchFamily="50" charset="0"/>
              </a:rPr>
              <a:t>29 </a:t>
            </a:r>
            <a:r>
              <a:rPr lang="ru-RU" sz="2500" b="1" dirty="0" err="1">
                <a:solidFill>
                  <a:srgbClr val="269CDC"/>
                </a:solidFill>
                <a:latin typeface="Opinion Pro Ex" panose="02010000030000000004" pitchFamily="50" charset="0"/>
              </a:rPr>
              <a:t>травня</a:t>
            </a:r>
            <a:r>
              <a:rPr lang="ru-RU" sz="2500" b="1" dirty="0">
                <a:solidFill>
                  <a:srgbClr val="269CDC"/>
                </a:solidFill>
                <a:latin typeface="Opinion Pro Ex" panose="02010000030000000004" pitchFamily="50" charset="0"/>
              </a:rPr>
              <a:t> 2026 | </a:t>
            </a:r>
            <a:r>
              <a:rPr lang="ru-RU" sz="2500" b="1" dirty="0" err="1">
                <a:solidFill>
                  <a:srgbClr val="269CDC"/>
                </a:solidFill>
                <a:latin typeface="Opinion Pro Ex" panose="02010000030000000004" pitchFamily="50" charset="0"/>
              </a:rPr>
              <a:t>Київ</a:t>
            </a:r>
            <a:r>
              <a:rPr lang="ru-RU" sz="2500" b="1" dirty="0">
                <a:solidFill>
                  <a:srgbClr val="269CDC"/>
                </a:solidFill>
                <a:latin typeface="Opinion Pro Ex" panose="02010000030000000004" pitchFamily="50" charset="0"/>
              </a:rPr>
              <a:t>, </a:t>
            </a:r>
            <a:r>
              <a:rPr lang="ru-RU" sz="2500" b="1" dirty="0" err="1">
                <a:solidFill>
                  <a:srgbClr val="269CDC"/>
                </a:solidFill>
                <a:latin typeface="Opinion Pro Ex" panose="02010000030000000004" pitchFamily="50" charset="0"/>
              </a:rPr>
              <a:t>Україна</a:t>
            </a:r>
            <a:endParaRPr lang="en-US" sz="2500" b="1" dirty="0">
              <a:solidFill>
                <a:srgbClr val="269CDC"/>
              </a:solidFill>
              <a:latin typeface="Opinion Pro Ex" panose="02010000030000000004" pitchFamily="50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694955" y="5905500"/>
            <a:ext cx="149352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uk-UA" sz="5400" spc="-25" dirty="0" smtClean="0">
                <a:solidFill>
                  <a:srgbClr val="269CDC"/>
                </a:solidFill>
                <a:latin typeface="Evolventa Bold"/>
              </a:rPr>
              <a:t>Назва доповіді</a:t>
            </a:r>
            <a:endParaRPr lang="en-US" sz="5400" spc="-25" dirty="0">
              <a:solidFill>
                <a:srgbClr val="269CDC"/>
              </a:solidFill>
              <a:latin typeface="Evolventa Bold"/>
            </a:endParaRPr>
          </a:p>
          <a:p>
            <a:pPr algn="ctr">
              <a:lnSpc>
                <a:spcPts val="2520"/>
              </a:lnSpc>
            </a:pPr>
            <a:r>
              <a:rPr lang="uk-UA" sz="2100" spc="-10" dirty="0" smtClean="0">
                <a:solidFill>
                  <a:schemeClr val="bg1"/>
                </a:solidFill>
                <a:latin typeface="Evolventa"/>
              </a:rPr>
              <a:t>ПІБ авторів</a:t>
            </a:r>
            <a:r>
              <a:rPr lang="en-US" sz="2100" spc="-10" dirty="0" smtClean="0">
                <a:solidFill>
                  <a:schemeClr val="bg1"/>
                </a:solidFill>
                <a:latin typeface="Evolventa"/>
              </a:rPr>
              <a:t> </a:t>
            </a:r>
            <a:r>
              <a:rPr lang="en-US" sz="2100" spc="-10" dirty="0">
                <a:solidFill>
                  <a:schemeClr val="bg1"/>
                </a:solidFill>
                <a:latin typeface="Evolventa Bold"/>
              </a:rPr>
              <a:t>|</a:t>
            </a:r>
            <a:r>
              <a:rPr lang="en-US" sz="2100" spc="-10" dirty="0">
                <a:solidFill>
                  <a:schemeClr val="bg1"/>
                </a:solidFill>
                <a:latin typeface="Evolventa"/>
              </a:rPr>
              <a:t> </a:t>
            </a:r>
            <a:r>
              <a:rPr lang="uk-UA" sz="2100" spc="-10" dirty="0" smtClean="0">
                <a:solidFill>
                  <a:schemeClr val="bg1"/>
                </a:solidFill>
                <a:latin typeface="Evolventa"/>
              </a:rPr>
              <a:t>Місце роботи</a:t>
            </a:r>
            <a:r>
              <a:rPr lang="en-US" sz="2100" spc="-10" dirty="0" smtClean="0">
                <a:solidFill>
                  <a:schemeClr val="bg1"/>
                </a:solidFill>
                <a:latin typeface="Evolventa"/>
              </a:rPr>
              <a:t> </a:t>
            </a:r>
            <a:r>
              <a:rPr lang="en-US" sz="2100" spc="-10" dirty="0">
                <a:solidFill>
                  <a:schemeClr val="bg1"/>
                </a:solidFill>
                <a:latin typeface="Evolventa Bold"/>
              </a:rPr>
              <a:t>|</a:t>
            </a:r>
            <a:r>
              <a:rPr lang="en-US" sz="2100" spc="-10" dirty="0">
                <a:solidFill>
                  <a:schemeClr val="bg1"/>
                </a:solidFill>
                <a:latin typeface="Evolventa"/>
              </a:rPr>
              <a:t> Email 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610281"/>
            <a:ext cx="4876800" cy="27007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400" y="342900"/>
            <a:ext cx="2400300" cy="2400300"/>
          </a:xfrm>
          <a:prstGeom prst="rect">
            <a:avLst/>
          </a:prstGeom>
        </p:spPr>
      </p:pic>
      <p:sp>
        <p:nvSpPr>
          <p:cNvPr id="24" name="Місце для номера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25" y="8396517"/>
            <a:ext cx="898252" cy="89825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8512222"/>
            <a:ext cx="819521" cy="81952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44" y="8485308"/>
            <a:ext cx="830456" cy="830456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4413" y="8351535"/>
            <a:ext cx="2143968" cy="1071681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6946" y="8166402"/>
            <a:ext cx="3126368" cy="156274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88" y="8444191"/>
            <a:ext cx="887552" cy="887552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6"/>
          <a:stretch/>
        </p:blipFill>
        <p:spPr>
          <a:xfrm>
            <a:off x="15074593" y="8090203"/>
            <a:ext cx="920414" cy="1561491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46"/>
          <a:stretch/>
        </p:blipFill>
        <p:spPr>
          <a:xfrm>
            <a:off x="16177756" y="7999664"/>
            <a:ext cx="987428" cy="1923978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888" y="8479984"/>
            <a:ext cx="814785" cy="81478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338" y="8448963"/>
            <a:ext cx="845806" cy="845806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2053" y="8345290"/>
            <a:ext cx="736148" cy="1110492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659" y="8492570"/>
            <a:ext cx="802199" cy="8021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Місце для нижнього колонтитула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Місце для номера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" y="0"/>
            <a:ext cx="18283451" cy="1428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7"/>
          <p:cNvSpPr txBox="1"/>
          <p:nvPr/>
        </p:nvSpPr>
        <p:spPr>
          <a:xfrm>
            <a:off x="4191000" y="2552700"/>
            <a:ext cx="10164638" cy="3642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02"/>
              </a:lnSpc>
              <a:spcBef>
                <a:spcPct val="0"/>
              </a:spcBef>
            </a:pPr>
            <a:r>
              <a:rPr lang="uk-UA" sz="8000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Дякую за увагу</a:t>
            </a:r>
            <a:r>
              <a:rPr lang="en-US" sz="8000" b="1" dirty="0" smtClean="0">
                <a:solidFill>
                  <a:srgbClr val="FFFFFF"/>
                </a:solidFill>
                <a:latin typeface="Opinion Pro Ex" panose="02010000030000000004" pitchFamily="50" charset="0"/>
              </a:rPr>
              <a:t>!</a:t>
            </a:r>
            <a:endParaRPr lang="en-US" sz="8000" b="1" dirty="0">
              <a:solidFill>
                <a:srgbClr val="FFFFFF"/>
              </a:solidFill>
              <a:latin typeface="Opinion Pro Ex" panose="02010000030000000004" pitchFamily="50" charset="0"/>
            </a:endParaRPr>
          </a:p>
        </p:txBody>
      </p:sp>
      <p:sp>
        <p:nvSpPr>
          <p:cNvPr id="16" name="Місце для номера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579013"/>
            <a:ext cx="3285751" cy="1819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37</Words>
  <Application>Microsoft Office PowerPoint</Application>
  <PresentationFormat>Довільний</PresentationFormat>
  <Paragraphs>9</Paragraphs>
  <Slides>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9" baseType="lpstr">
      <vt:lpstr>Calibri</vt:lpstr>
      <vt:lpstr>Evolventa</vt:lpstr>
      <vt:lpstr>Opinion Pro Ex</vt:lpstr>
      <vt:lpstr>Arial</vt:lpstr>
      <vt:lpstr>Evolventa Bold</vt:lpstr>
      <vt:lpstr>Office Theme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Игорь Тищенко</cp:lastModifiedBy>
  <cp:revision>2</cp:revision>
  <dcterms:created xsi:type="dcterms:W3CDTF">2006-08-16T00:00:00Z</dcterms:created>
  <dcterms:modified xsi:type="dcterms:W3CDTF">2026-05-04T21:26:05Z</dcterms:modified>
  <dc:identifier>DAGAuQUzpdM</dc:identifier>
</cp:coreProperties>
</file>